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Open Sauce Heavy" charset="1" panose="00000A00000000000000"/>
      <p:regular r:id="rId15"/>
    </p:embeddedFont>
    <p:embeddedFont>
      <p:font typeface="Open Sauce" charset="1" panose="00000500000000000000"/>
      <p:regular r:id="rId16"/>
    </p:embeddedFont>
    <p:embeddedFont>
      <p:font typeface="Open Sauce Bold" charset="1" panose="000008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png>
</file>

<file path=ppt/media/image13.svg>
</file>

<file path=ppt/media/image2.svg>
</file>

<file path=ppt/media/image3.png>
</file>

<file path=ppt/media/image4.svg>
</file>

<file path=ppt/media/image5.jpeg>
</file>

<file path=ppt/media/image6.pn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0.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15047759" y="3749017"/>
            <a:ext cx="3240241" cy="6504134"/>
          </a:xfrm>
          <a:custGeom>
            <a:avLst/>
            <a:gdLst/>
            <a:ahLst/>
            <a:cxnLst/>
            <a:rect r="r" b="b" t="t" l="l"/>
            <a:pathLst>
              <a:path h="6504134" w="3240241">
                <a:moveTo>
                  <a:pt x="0" y="0"/>
                </a:moveTo>
                <a:lnTo>
                  <a:pt x="3240241" y="0"/>
                </a:lnTo>
                <a:lnTo>
                  <a:pt x="3240241" y="6504133"/>
                </a:lnTo>
                <a:lnTo>
                  <a:pt x="0" y="65041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032403" y="-1448305"/>
            <a:ext cx="5255597" cy="13183610"/>
            <a:chOff x="0" y="0"/>
            <a:chExt cx="1384190" cy="3472227"/>
          </a:xfrm>
        </p:grpSpPr>
        <p:sp>
          <p:nvSpPr>
            <p:cNvPr name="Freeform 4" id="4"/>
            <p:cNvSpPr/>
            <p:nvPr/>
          </p:nvSpPr>
          <p:spPr>
            <a:xfrm flipH="false" flipV="false" rot="0">
              <a:off x="0" y="0"/>
              <a:ext cx="1384190" cy="3472226"/>
            </a:xfrm>
            <a:custGeom>
              <a:avLst/>
              <a:gdLst/>
              <a:ahLst/>
              <a:cxnLst/>
              <a:rect r="r" b="b" t="t" l="l"/>
              <a:pathLst>
                <a:path h="3472226" w="1384190">
                  <a:moveTo>
                    <a:pt x="0" y="0"/>
                  </a:moveTo>
                  <a:lnTo>
                    <a:pt x="1384190" y="0"/>
                  </a:lnTo>
                  <a:lnTo>
                    <a:pt x="1384190" y="3472226"/>
                  </a:lnTo>
                  <a:lnTo>
                    <a:pt x="0" y="3472226"/>
                  </a:lnTo>
                  <a:close/>
                </a:path>
              </a:pathLst>
            </a:custGeom>
            <a:solidFill>
              <a:srgbClr val="106861"/>
            </a:solidFill>
          </p:spPr>
        </p:sp>
        <p:sp>
          <p:nvSpPr>
            <p:cNvPr name="TextBox 5" id="5"/>
            <p:cNvSpPr txBox="true"/>
            <p:nvPr/>
          </p:nvSpPr>
          <p:spPr>
            <a:xfrm>
              <a:off x="0" y="-19050"/>
              <a:ext cx="1384190" cy="3491277"/>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9432880" y="1526000"/>
            <a:ext cx="7234999" cy="7234999"/>
          </a:xfrm>
          <a:custGeom>
            <a:avLst/>
            <a:gdLst/>
            <a:ahLst/>
            <a:cxnLst/>
            <a:rect r="r" b="b" t="t" l="l"/>
            <a:pathLst>
              <a:path h="7234999" w="7234999">
                <a:moveTo>
                  <a:pt x="0" y="0"/>
                </a:moveTo>
                <a:lnTo>
                  <a:pt x="7234999" y="0"/>
                </a:lnTo>
                <a:lnTo>
                  <a:pt x="7234999" y="7235000"/>
                </a:lnTo>
                <a:lnTo>
                  <a:pt x="0" y="72350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grpSp>
        <p:nvGrpSpPr>
          <p:cNvPr name="Group 7" id="7"/>
          <p:cNvGrpSpPr/>
          <p:nvPr/>
        </p:nvGrpSpPr>
        <p:grpSpPr>
          <a:xfrm rot="0">
            <a:off x="10106590" y="2199722"/>
            <a:ext cx="5887580" cy="5887556"/>
            <a:chOff x="0" y="0"/>
            <a:chExt cx="6350000" cy="6349975"/>
          </a:xfrm>
        </p:grpSpPr>
        <p:sp>
          <p:nvSpPr>
            <p:cNvPr name="Freeform 8" id="8"/>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6"/>
              <a:stretch>
                <a:fillRect l="-25046" t="0" r="-25046" b="0"/>
              </a:stretch>
            </a:blipFill>
          </p:spPr>
        </p:sp>
      </p:grpSp>
      <p:grpSp>
        <p:nvGrpSpPr>
          <p:cNvPr name="Group 9" id="9"/>
          <p:cNvGrpSpPr/>
          <p:nvPr/>
        </p:nvGrpSpPr>
        <p:grpSpPr>
          <a:xfrm rot="0">
            <a:off x="1057435" y="3489495"/>
            <a:ext cx="78988" cy="3562352"/>
            <a:chOff x="0" y="0"/>
            <a:chExt cx="20803" cy="938233"/>
          </a:xfrm>
        </p:grpSpPr>
        <p:sp>
          <p:nvSpPr>
            <p:cNvPr name="Freeform 10" id="10"/>
            <p:cNvSpPr/>
            <p:nvPr/>
          </p:nvSpPr>
          <p:spPr>
            <a:xfrm flipH="false" flipV="false" rot="0">
              <a:off x="0" y="0"/>
              <a:ext cx="20803" cy="938233"/>
            </a:xfrm>
            <a:custGeom>
              <a:avLst/>
              <a:gdLst/>
              <a:ahLst/>
              <a:cxnLst/>
              <a:rect r="r" b="b" t="t" l="l"/>
              <a:pathLst>
                <a:path h="938233" w="20803">
                  <a:moveTo>
                    <a:pt x="0" y="0"/>
                  </a:moveTo>
                  <a:lnTo>
                    <a:pt x="20803" y="0"/>
                  </a:lnTo>
                  <a:lnTo>
                    <a:pt x="20803" y="938233"/>
                  </a:lnTo>
                  <a:lnTo>
                    <a:pt x="0" y="938233"/>
                  </a:lnTo>
                  <a:close/>
                </a:path>
              </a:pathLst>
            </a:custGeom>
            <a:solidFill>
              <a:srgbClr val="123D33"/>
            </a:solidFill>
            <a:ln cap="sq">
              <a:noFill/>
              <a:prstDash val="solid"/>
              <a:miter/>
            </a:ln>
          </p:spPr>
        </p:sp>
        <p:sp>
          <p:nvSpPr>
            <p:cNvPr name="TextBox 11" id="11"/>
            <p:cNvSpPr txBox="true"/>
            <p:nvPr/>
          </p:nvSpPr>
          <p:spPr>
            <a:xfrm>
              <a:off x="0" y="-19050"/>
              <a:ext cx="20803" cy="957283"/>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TextBox 12" id="12"/>
          <p:cNvSpPr txBox="true"/>
          <p:nvPr/>
        </p:nvSpPr>
        <p:spPr>
          <a:xfrm rot="0">
            <a:off x="1558721" y="4061564"/>
            <a:ext cx="7585279" cy="3579260"/>
          </a:xfrm>
          <a:prstGeom prst="rect">
            <a:avLst/>
          </a:prstGeom>
        </p:spPr>
        <p:txBody>
          <a:bodyPr anchor="t" rtlCol="false" tIns="0" lIns="0" bIns="0" rIns="0">
            <a:spAutoFit/>
          </a:bodyPr>
          <a:lstStyle/>
          <a:p>
            <a:pPr algn="l">
              <a:lnSpc>
                <a:spcPts val="9526"/>
              </a:lnSpc>
            </a:pPr>
            <a:r>
              <a:rPr lang="en-US" sz="6804" spc="-136" b="true">
                <a:solidFill>
                  <a:srgbClr val="191919"/>
                </a:solidFill>
                <a:latin typeface="Open Sauce Heavy"/>
                <a:ea typeface="Open Sauce Heavy"/>
                <a:cs typeface="Open Sauce Heavy"/>
                <a:sym typeface="Open Sauce Heavy"/>
              </a:rPr>
              <a:t>Object Detection Module Project</a:t>
            </a:r>
          </a:p>
          <a:p>
            <a:pPr algn="l">
              <a:lnSpc>
                <a:spcPts val="9526"/>
              </a:lnSpc>
            </a:pPr>
          </a:p>
        </p:txBody>
      </p:sp>
      <p:sp>
        <p:nvSpPr>
          <p:cNvPr name="TextBox 13" id="13"/>
          <p:cNvSpPr txBox="true"/>
          <p:nvPr/>
        </p:nvSpPr>
        <p:spPr>
          <a:xfrm rot="0">
            <a:off x="-224037" y="6865337"/>
            <a:ext cx="11150794" cy="1455724"/>
          </a:xfrm>
          <a:prstGeom prst="rect">
            <a:avLst/>
          </a:prstGeom>
        </p:spPr>
        <p:txBody>
          <a:bodyPr anchor="t" rtlCol="false" tIns="0" lIns="0" bIns="0" rIns="0">
            <a:spAutoFit/>
          </a:bodyPr>
          <a:lstStyle/>
          <a:p>
            <a:pPr algn="ctr">
              <a:lnSpc>
                <a:spcPts val="3950"/>
              </a:lnSpc>
            </a:pPr>
            <a:r>
              <a:rPr lang="en-US" sz="2469">
                <a:solidFill>
                  <a:srgbClr val="000000"/>
                </a:solidFill>
                <a:latin typeface="Open Sauce"/>
                <a:ea typeface="Open Sauce"/>
                <a:cs typeface="Open Sauce"/>
                <a:sym typeface="Open Sauce"/>
              </a:rPr>
              <a:t>Name: Akmal Ali</a:t>
            </a:r>
          </a:p>
          <a:p>
            <a:pPr algn="ctr">
              <a:lnSpc>
                <a:spcPts val="3950"/>
              </a:lnSpc>
            </a:pPr>
            <a:r>
              <a:rPr lang="en-US" sz="2469">
                <a:solidFill>
                  <a:srgbClr val="000000"/>
                </a:solidFill>
                <a:latin typeface="Open Sauce"/>
                <a:ea typeface="Open Sauce"/>
                <a:cs typeface="Open Sauce"/>
                <a:sym typeface="Open Sauce"/>
              </a:rPr>
              <a:t>Registration No: GLT-DSAI-249</a:t>
            </a:r>
          </a:p>
          <a:p>
            <a:pPr algn="ctr">
              <a:lnSpc>
                <a:spcPts val="395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2778327" y="7417124"/>
            <a:ext cx="12710840" cy="1184047"/>
          </a:xfrm>
          <a:custGeom>
            <a:avLst/>
            <a:gdLst/>
            <a:ahLst/>
            <a:cxnLst/>
            <a:rect r="r" b="b" t="t" l="l"/>
            <a:pathLst>
              <a:path h="1184047" w="12710840">
                <a:moveTo>
                  <a:pt x="0" y="0"/>
                </a:moveTo>
                <a:lnTo>
                  <a:pt x="12710840" y="0"/>
                </a:lnTo>
                <a:lnTo>
                  <a:pt x="12710840" y="1184046"/>
                </a:lnTo>
                <a:lnTo>
                  <a:pt x="0" y="1184046"/>
                </a:lnTo>
                <a:lnTo>
                  <a:pt x="0" y="0"/>
                </a:lnTo>
                <a:close/>
              </a:path>
            </a:pathLst>
          </a:custGeom>
          <a:blipFill>
            <a:blip r:embed="rId2">
              <a:alphaModFix amt="72000"/>
            </a:blip>
            <a:stretch>
              <a:fillRect l="0" t="0" r="0" b="-208633"/>
            </a:stretch>
          </a:blipFill>
        </p:spPr>
      </p:sp>
      <p:grpSp>
        <p:nvGrpSpPr>
          <p:cNvPr name="Group 3" id="3"/>
          <p:cNvGrpSpPr/>
          <p:nvPr/>
        </p:nvGrpSpPr>
        <p:grpSpPr>
          <a:xfrm rot="0">
            <a:off x="0" y="0"/>
            <a:ext cx="18288000" cy="4491629"/>
            <a:chOff x="0" y="0"/>
            <a:chExt cx="4816593" cy="1182980"/>
          </a:xfrm>
        </p:grpSpPr>
        <p:sp>
          <p:nvSpPr>
            <p:cNvPr name="Freeform 4" id="4"/>
            <p:cNvSpPr/>
            <p:nvPr/>
          </p:nvSpPr>
          <p:spPr>
            <a:xfrm flipH="false" flipV="false" rot="0">
              <a:off x="0" y="0"/>
              <a:ext cx="4816592" cy="1182980"/>
            </a:xfrm>
            <a:custGeom>
              <a:avLst/>
              <a:gdLst/>
              <a:ahLst/>
              <a:cxnLst/>
              <a:rect r="r" b="b" t="t" l="l"/>
              <a:pathLst>
                <a:path h="1182980" w="4816592">
                  <a:moveTo>
                    <a:pt x="0" y="0"/>
                  </a:moveTo>
                  <a:lnTo>
                    <a:pt x="4816592" y="0"/>
                  </a:lnTo>
                  <a:lnTo>
                    <a:pt x="4816592" y="1182980"/>
                  </a:lnTo>
                  <a:lnTo>
                    <a:pt x="0" y="1182980"/>
                  </a:lnTo>
                  <a:close/>
                </a:path>
              </a:pathLst>
            </a:custGeom>
            <a:solidFill>
              <a:srgbClr val="106861"/>
            </a:solidFill>
            <a:ln cap="sq">
              <a:noFill/>
              <a:prstDash val="solid"/>
              <a:miter/>
            </a:ln>
          </p:spPr>
        </p:sp>
        <p:sp>
          <p:nvSpPr>
            <p:cNvPr name="TextBox 5" id="5"/>
            <p:cNvSpPr txBox="true"/>
            <p:nvPr/>
          </p:nvSpPr>
          <p:spPr>
            <a:xfrm>
              <a:off x="0" y="-19050"/>
              <a:ext cx="4816593" cy="120203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6" id="6"/>
          <p:cNvSpPr/>
          <p:nvPr/>
        </p:nvSpPr>
        <p:spPr>
          <a:xfrm flipH="false" flipV="false" rot="0">
            <a:off x="0" y="0"/>
            <a:ext cx="18288000" cy="4491629"/>
          </a:xfrm>
          <a:custGeom>
            <a:avLst/>
            <a:gdLst/>
            <a:ahLst/>
            <a:cxnLst/>
            <a:rect r="r" b="b" t="t" l="l"/>
            <a:pathLst>
              <a:path h="4491629" w="18288000">
                <a:moveTo>
                  <a:pt x="0" y="0"/>
                </a:moveTo>
                <a:lnTo>
                  <a:pt x="18288000" y="0"/>
                </a:lnTo>
                <a:lnTo>
                  <a:pt x="18288000" y="4491629"/>
                </a:lnTo>
                <a:lnTo>
                  <a:pt x="0" y="4491629"/>
                </a:lnTo>
                <a:lnTo>
                  <a:pt x="0" y="0"/>
                </a:lnTo>
                <a:close/>
              </a:path>
            </a:pathLst>
          </a:custGeom>
          <a:blipFill>
            <a:blip r:embed="rId3">
              <a:alphaModFix amt="59000"/>
            </a:blip>
            <a:stretch>
              <a:fillRect l="0" t="-85634" r="0" b="-85634"/>
            </a:stretch>
          </a:blipFill>
          <a:ln cap="sq">
            <a:noFill/>
            <a:prstDash val="solid"/>
            <a:miter/>
          </a:ln>
        </p:spPr>
      </p:sp>
      <p:grpSp>
        <p:nvGrpSpPr>
          <p:cNvPr name="Group 7" id="7"/>
          <p:cNvGrpSpPr/>
          <p:nvPr/>
        </p:nvGrpSpPr>
        <p:grpSpPr>
          <a:xfrm rot="0">
            <a:off x="2778327" y="2245814"/>
            <a:ext cx="12731346" cy="5171309"/>
            <a:chOff x="0" y="0"/>
            <a:chExt cx="3353112" cy="1361991"/>
          </a:xfrm>
        </p:grpSpPr>
        <p:sp>
          <p:nvSpPr>
            <p:cNvPr name="Freeform 8" id="8"/>
            <p:cNvSpPr/>
            <p:nvPr/>
          </p:nvSpPr>
          <p:spPr>
            <a:xfrm flipH="false" flipV="false" rot="0">
              <a:off x="0" y="0"/>
              <a:ext cx="3353112" cy="1361991"/>
            </a:xfrm>
            <a:custGeom>
              <a:avLst/>
              <a:gdLst/>
              <a:ahLst/>
              <a:cxnLst/>
              <a:rect r="r" b="b" t="t" l="l"/>
              <a:pathLst>
                <a:path h="1361991" w="3353112">
                  <a:moveTo>
                    <a:pt x="15202" y="0"/>
                  </a:moveTo>
                  <a:lnTo>
                    <a:pt x="3337909" y="0"/>
                  </a:lnTo>
                  <a:cubicBezTo>
                    <a:pt x="3341941" y="0"/>
                    <a:pt x="3345808" y="1602"/>
                    <a:pt x="3348659" y="4453"/>
                  </a:cubicBezTo>
                  <a:cubicBezTo>
                    <a:pt x="3351510" y="7304"/>
                    <a:pt x="3353112" y="11171"/>
                    <a:pt x="3353112" y="15202"/>
                  </a:cubicBezTo>
                  <a:lnTo>
                    <a:pt x="3353112" y="1346788"/>
                  </a:lnTo>
                  <a:cubicBezTo>
                    <a:pt x="3353112" y="1350820"/>
                    <a:pt x="3351510" y="1354687"/>
                    <a:pt x="3348659" y="1357538"/>
                  </a:cubicBezTo>
                  <a:cubicBezTo>
                    <a:pt x="3345808" y="1360389"/>
                    <a:pt x="3341941" y="1361991"/>
                    <a:pt x="3337909" y="1361991"/>
                  </a:cubicBezTo>
                  <a:lnTo>
                    <a:pt x="15202" y="1361991"/>
                  </a:lnTo>
                  <a:cubicBezTo>
                    <a:pt x="11171" y="1361991"/>
                    <a:pt x="7304" y="1360389"/>
                    <a:pt x="4453" y="1357538"/>
                  </a:cubicBezTo>
                  <a:cubicBezTo>
                    <a:pt x="1602" y="1354687"/>
                    <a:pt x="0" y="1350820"/>
                    <a:pt x="0" y="1346788"/>
                  </a:cubicBezTo>
                  <a:lnTo>
                    <a:pt x="0" y="15202"/>
                  </a:lnTo>
                  <a:cubicBezTo>
                    <a:pt x="0" y="11171"/>
                    <a:pt x="1602" y="7304"/>
                    <a:pt x="4453" y="4453"/>
                  </a:cubicBezTo>
                  <a:cubicBezTo>
                    <a:pt x="7304" y="1602"/>
                    <a:pt x="11171" y="0"/>
                    <a:pt x="15202" y="0"/>
                  </a:cubicBezTo>
                  <a:close/>
                </a:path>
              </a:pathLst>
            </a:custGeom>
            <a:solidFill>
              <a:srgbClr val="106861"/>
            </a:solidFill>
            <a:ln cap="rnd">
              <a:noFill/>
              <a:prstDash val="solid"/>
              <a:round/>
            </a:ln>
          </p:spPr>
        </p:sp>
        <p:sp>
          <p:nvSpPr>
            <p:cNvPr name="TextBox 9" id="9"/>
            <p:cNvSpPr txBox="true"/>
            <p:nvPr/>
          </p:nvSpPr>
          <p:spPr>
            <a:xfrm>
              <a:off x="0" y="-19050"/>
              <a:ext cx="3353112" cy="1381041"/>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TextBox 10" id="10"/>
          <p:cNvSpPr txBox="true"/>
          <p:nvPr/>
        </p:nvSpPr>
        <p:spPr>
          <a:xfrm rot="0">
            <a:off x="3568603" y="3549567"/>
            <a:ext cx="11150794" cy="3980029"/>
          </a:xfrm>
          <a:prstGeom prst="rect">
            <a:avLst/>
          </a:prstGeom>
        </p:spPr>
        <p:txBody>
          <a:bodyPr anchor="t" rtlCol="false" tIns="0" lIns="0" bIns="0" rIns="0">
            <a:spAutoFit/>
          </a:bodyPr>
          <a:lstStyle/>
          <a:p>
            <a:pPr algn="ctr">
              <a:lnSpc>
                <a:spcPts val="3950"/>
              </a:lnSpc>
            </a:pPr>
            <a:r>
              <a:rPr lang="en-US" sz="2469">
                <a:solidFill>
                  <a:srgbClr val="FFFFFF"/>
                </a:solidFill>
                <a:latin typeface="Open Sauce"/>
                <a:ea typeface="Open Sauce"/>
                <a:cs typeface="Open Sauce"/>
                <a:sym typeface="Open Sauce"/>
              </a:rPr>
              <a:t>In this group project, we set out to develop an object detection model for classifying various road conditions and turns in images captured in Gilgit, Baltistan. Our primary objective was to enable the model to identify right turns, left turns, straight roads, and unexpected conditions like landslides. This project involved hands-on experience with data collection, labeling, and model training, leveraging the YOLOv8 (You Only Look Once) framework.</a:t>
            </a:r>
          </a:p>
          <a:p>
            <a:pPr algn="ctr">
              <a:lnSpc>
                <a:spcPts val="3950"/>
              </a:lnSpc>
            </a:pPr>
          </a:p>
        </p:txBody>
      </p:sp>
      <p:sp>
        <p:nvSpPr>
          <p:cNvPr name="TextBox 11" id="11"/>
          <p:cNvSpPr txBox="true"/>
          <p:nvPr/>
        </p:nvSpPr>
        <p:spPr>
          <a:xfrm rot="0">
            <a:off x="5669478" y="2486079"/>
            <a:ext cx="6928538" cy="1158738"/>
          </a:xfrm>
          <a:prstGeom prst="rect">
            <a:avLst/>
          </a:prstGeom>
        </p:spPr>
        <p:txBody>
          <a:bodyPr anchor="t" rtlCol="false" tIns="0" lIns="0" bIns="0" rIns="0">
            <a:spAutoFit/>
          </a:bodyPr>
          <a:lstStyle/>
          <a:p>
            <a:pPr algn="ctr" marL="0" indent="0" lvl="0">
              <a:lnSpc>
                <a:spcPts val="9582"/>
              </a:lnSpc>
              <a:spcBef>
                <a:spcPct val="0"/>
              </a:spcBef>
            </a:pPr>
            <a:r>
              <a:rPr lang="en-US" b="true" sz="6844" spc="-136">
                <a:solidFill>
                  <a:srgbClr val="FDFBFB"/>
                </a:solidFill>
                <a:latin typeface="Open Sauce Bold"/>
                <a:ea typeface="Open Sauce Bold"/>
                <a:cs typeface="Open Sauce Bold"/>
                <a:sym typeface="Open Sauce Bold"/>
              </a:rPr>
              <a:t>Introduction</a:t>
            </a:r>
          </a:p>
        </p:txBody>
      </p:sp>
      <p:grpSp>
        <p:nvGrpSpPr>
          <p:cNvPr name="Group 12" id="12"/>
          <p:cNvGrpSpPr/>
          <p:nvPr/>
        </p:nvGrpSpPr>
        <p:grpSpPr>
          <a:xfrm rot="0">
            <a:off x="16113923" y="9258300"/>
            <a:ext cx="327444" cy="327444"/>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23D33"/>
            </a:solidFill>
            <a:ln cap="sq">
              <a:noFill/>
              <a:prstDash val="solid"/>
              <a:miter/>
            </a:ln>
          </p:spPr>
        </p:sp>
        <p:sp>
          <p:nvSpPr>
            <p:cNvPr name="TextBox 14" id="14"/>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15" id="15"/>
          <p:cNvGrpSpPr/>
          <p:nvPr/>
        </p:nvGrpSpPr>
        <p:grpSpPr>
          <a:xfrm rot="0">
            <a:off x="15648108" y="9258300"/>
            <a:ext cx="327444" cy="327444"/>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23D33"/>
            </a:solidFill>
            <a:ln cap="sq">
              <a:noFill/>
              <a:prstDash val="solid"/>
              <a:miter/>
            </a:ln>
          </p:spPr>
        </p:sp>
        <p:sp>
          <p:nvSpPr>
            <p:cNvPr name="TextBox 17" id="17"/>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18" id="18"/>
          <p:cNvGrpSpPr/>
          <p:nvPr/>
        </p:nvGrpSpPr>
        <p:grpSpPr>
          <a:xfrm rot="0">
            <a:off x="15161723" y="9258300"/>
            <a:ext cx="327444" cy="327444"/>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23D33"/>
            </a:solidFill>
            <a:ln cap="sq">
              <a:noFill/>
              <a:prstDash val="solid"/>
              <a:miter/>
            </a:ln>
          </p:spPr>
        </p:sp>
        <p:sp>
          <p:nvSpPr>
            <p:cNvPr name="TextBox 20" id="20"/>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77219" y="2030173"/>
            <a:ext cx="8817547" cy="1623887"/>
          </a:xfrm>
          <a:prstGeom prst="rect">
            <a:avLst/>
          </a:prstGeom>
        </p:spPr>
        <p:txBody>
          <a:bodyPr anchor="t" rtlCol="false" tIns="0" lIns="0" bIns="0" rIns="0">
            <a:spAutoFit/>
          </a:bodyPr>
          <a:lstStyle/>
          <a:p>
            <a:pPr algn="l">
              <a:lnSpc>
                <a:spcPts val="6569"/>
              </a:lnSpc>
            </a:pPr>
            <a:r>
              <a:rPr lang="en-US" sz="4692" spc="-93" b="true">
                <a:solidFill>
                  <a:srgbClr val="191919"/>
                </a:solidFill>
                <a:latin typeface="Open Sauce Bold"/>
                <a:ea typeface="Open Sauce Bold"/>
                <a:cs typeface="Open Sauce Bold"/>
                <a:sym typeface="Open Sauce Bold"/>
              </a:rPr>
              <a:t>Data Collection and Labeling:</a:t>
            </a:r>
          </a:p>
          <a:p>
            <a:pPr algn="l" marL="0" indent="0" lvl="0">
              <a:lnSpc>
                <a:spcPts val="6569"/>
              </a:lnSpc>
              <a:spcBef>
                <a:spcPct val="0"/>
              </a:spcBef>
            </a:pPr>
          </a:p>
        </p:txBody>
      </p:sp>
      <p:sp>
        <p:nvSpPr>
          <p:cNvPr name="TextBox 3" id="3"/>
          <p:cNvSpPr txBox="true"/>
          <p:nvPr/>
        </p:nvSpPr>
        <p:spPr>
          <a:xfrm rot="0">
            <a:off x="2321831" y="3596910"/>
            <a:ext cx="9815250" cy="3036029"/>
          </a:xfrm>
          <a:prstGeom prst="rect">
            <a:avLst/>
          </a:prstGeom>
        </p:spPr>
        <p:txBody>
          <a:bodyPr anchor="t" rtlCol="false" tIns="0" lIns="0" bIns="0" rIns="0">
            <a:spAutoFit/>
          </a:bodyPr>
          <a:lstStyle/>
          <a:p>
            <a:pPr algn="l">
              <a:lnSpc>
                <a:spcPts val="3471"/>
              </a:lnSpc>
            </a:pPr>
            <a:r>
              <a:rPr lang="en-US" sz="2314">
                <a:solidFill>
                  <a:srgbClr val="343432"/>
                </a:solidFill>
                <a:latin typeface="Open Sauce"/>
                <a:ea typeface="Open Sauce"/>
                <a:cs typeface="Open Sauce"/>
                <a:sym typeface="Open Sauce"/>
              </a:rPr>
              <a:t>We collected a total of 337 images from various locations in Gilgit, including Sultanabad, Jutial, and Danyore. These images were divided into a training set (70%), test set (20%), and validation set (10%). The data was meticulously labeled using Roboflow into five distinct classes: Landslides, Left-Turn, Other, Right-Turn, and Straight-Road.</a:t>
            </a:r>
          </a:p>
          <a:p>
            <a:pPr algn="l" marL="0" indent="0" lvl="0">
              <a:lnSpc>
                <a:spcPts val="3471"/>
              </a:lnSpc>
            </a:pPr>
          </a:p>
        </p:txBody>
      </p:sp>
      <p:grpSp>
        <p:nvGrpSpPr>
          <p:cNvPr name="Group 4" id="4"/>
          <p:cNvGrpSpPr/>
          <p:nvPr/>
        </p:nvGrpSpPr>
        <p:grpSpPr>
          <a:xfrm rot="0">
            <a:off x="-1997137" y="7075637"/>
            <a:ext cx="5578401" cy="557840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7" id="7"/>
          <p:cNvGrpSpPr/>
          <p:nvPr/>
        </p:nvGrpSpPr>
        <p:grpSpPr>
          <a:xfrm rot="0">
            <a:off x="3684175" y="7005833"/>
            <a:ext cx="452472" cy="452472"/>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10" id="10"/>
          <p:cNvGrpSpPr/>
          <p:nvPr/>
        </p:nvGrpSpPr>
        <p:grpSpPr>
          <a:xfrm rot="0">
            <a:off x="15017929" y="-2533783"/>
            <a:ext cx="5002094" cy="5002094"/>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alpha val="32941"/>
              </a:srgbClr>
            </a:solidFill>
            <a:ln w="742950" cap="sq">
              <a:solidFill>
                <a:srgbClr val="106861">
                  <a:alpha val="32941"/>
                </a:srgbClr>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3" id="13"/>
          <p:cNvSpPr/>
          <p:nvPr/>
        </p:nvSpPr>
        <p:spPr>
          <a:xfrm flipH="false" flipV="false" rot="-10800000">
            <a:off x="9028187" y="8598825"/>
            <a:ext cx="5128563" cy="381636"/>
          </a:xfrm>
          <a:custGeom>
            <a:avLst/>
            <a:gdLst/>
            <a:ahLst/>
            <a:cxnLst/>
            <a:rect r="r" b="b" t="t" l="l"/>
            <a:pathLst>
              <a:path h="381636" w="5128563">
                <a:moveTo>
                  <a:pt x="0" y="0"/>
                </a:moveTo>
                <a:lnTo>
                  <a:pt x="5128564" y="0"/>
                </a:lnTo>
                <a:lnTo>
                  <a:pt x="5128564" y="381636"/>
                </a:lnTo>
                <a:lnTo>
                  <a:pt x="0" y="381636"/>
                </a:lnTo>
                <a:lnTo>
                  <a:pt x="0" y="0"/>
                </a:lnTo>
                <a:close/>
              </a:path>
            </a:pathLst>
          </a:custGeom>
          <a:blipFill>
            <a:blip r:embed="rId2">
              <a:alphaModFix amt="72000"/>
            </a:blip>
            <a:stretch>
              <a:fillRect l="0" t="0" r="0" b="-286352"/>
            </a:stretch>
          </a:blipFill>
        </p:spPr>
      </p:sp>
      <p:grpSp>
        <p:nvGrpSpPr>
          <p:cNvPr name="Group 14" id="14"/>
          <p:cNvGrpSpPr/>
          <p:nvPr/>
        </p:nvGrpSpPr>
        <p:grpSpPr>
          <a:xfrm rot="0">
            <a:off x="4809335" y="8388753"/>
            <a:ext cx="1183417" cy="1183417"/>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617687" y="1673099"/>
            <a:ext cx="11117021" cy="795212"/>
          </a:xfrm>
          <a:prstGeom prst="rect">
            <a:avLst/>
          </a:prstGeom>
        </p:spPr>
        <p:txBody>
          <a:bodyPr anchor="t" rtlCol="false" tIns="0" lIns="0" bIns="0" rIns="0">
            <a:spAutoFit/>
          </a:bodyPr>
          <a:lstStyle/>
          <a:p>
            <a:pPr algn="l" marL="0" indent="0" lvl="0">
              <a:lnSpc>
                <a:spcPts val="6569"/>
              </a:lnSpc>
              <a:spcBef>
                <a:spcPct val="0"/>
              </a:spcBef>
            </a:pPr>
            <a:r>
              <a:rPr lang="en-US" b="true" sz="4692" spc="-93">
                <a:solidFill>
                  <a:srgbClr val="191919"/>
                </a:solidFill>
                <a:latin typeface="Open Sauce Bold"/>
                <a:ea typeface="Open Sauce Bold"/>
                <a:cs typeface="Open Sauce Bold"/>
                <a:sym typeface="Open Sauce Bold"/>
              </a:rPr>
              <a:t>Model Training and Implementation</a:t>
            </a:r>
          </a:p>
        </p:txBody>
      </p:sp>
      <p:sp>
        <p:nvSpPr>
          <p:cNvPr name="TextBox 3" id="3"/>
          <p:cNvSpPr txBox="true"/>
          <p:nvPr/>
        </p:nvSpPr>
        <p:spPr>
          <a:xfrm rot="0">
            <a:off x="3047981" y="2507521"/>
            <a:ext cx="13234204" cy="6541229"/>
          </a:xfrm>
          <a:prstGeom prst="rect">
            <a:avLst/>
          </a:prstGeom>
        </p:spPr>
        <p:txBody>
          <a:bodyPr anchor="t" rtlCol="false" tIns="0" lIns="0" bIns="0" rIns="0">
            <a:spAutoFit/>
          </a:bodyPr>
          <a:lstStyle/>
          <a:p>
            <a:pPr algn="l">
              <a:lnSpc>
                <a:spcPts val="3471"/>
              </a:lnSpc>
            </a:pPr>
            <a:r>
              <a:rPr lang="en-US" sz="2314">
                <a:solidFill>
                  <a:srgbClr val="343432"/>
                </a:solidFill>
                <a:latin typeface="Open Sauce"/>
                <a:ea typeface="Open Sauce"/>
                <a:cs typeface="Open Sauce"/>
                <a:sym typeface="Open Sauce"/>
              </a:rPr>
              <a:t>The model training was conducted using the YOLOv8 framework with a pre-trained YOLOv8 small model (yolov8s.pt). </a:t>
            </a:r>
          </a:p>
          <a:p>
            <a:pPr algn="l">
              <a:lnSpc>
                <a:spcPts val="3471"/>
              </a:lnSpc>
            </a:pPr>
            <a:r>
              <a:rPr lang="en-US" sz="2314">
                <a:solidFill>
                  <a:srgbClr val="343432"/>
                </a:solidFill>
                <a:latin typeface="Open Sauce"/>
                <a:ea typeface="Open Sauce"/>
                <a:cs typeface="Open Sauce"/>
                <a:sym typeface="Open Sauce"/>
              </a:rPr>
              <a:t>The training process involved several stages:</a:t>
            </a:r>
          </a:p>
          <a:p>
            <a:pPr algn="l">
              <a:lnSpc>
                <a:spcPts val="3471"/>
              </a:lnSpc>
            </a:pPr>
          </a:p>
          <a:p>
            <a:pPr algn="l">
              <a:lnSpc>
                <a:spcPts val="3471"/>
              </a:lnSpc>
            </a:pPr>
            <a:r>
              <a:rPr lang="en-US" sz="2314">
                <a:solidFill>
                  <a:srgbClr val="343432"/>
                </a:solidFill>
                <a:latin typeface="Open Sauce"/>
                <a:ea typeface="Open Sauce"/>
                <a:cs typeface="Open Sauce"/>
                <a:sym typeface="Open Sauce"/>
              </a:rPr>
              <a:t> 1. Environment Setup: We configured our training environment, installed dependencies, and prepared the GPU for training.</a:t>
            </a:r>
          </a:p>
          <a:p>
            <a:pPr algn="l">
              <a:lnSpc>
                <a:spcPts val="3471"/>
              </a:lnSpc>
            </a:pPr>
            <a:r>
              <a:rPr lang="en-US" sz="2314">
                <a:solidFill>
                  <a:srgbClr val="343432"/>
                </a:solidFill>
                <a:latin typeface="Open Sauce"/>
                <a:ea typeface="Open Sauce"/>
                <a:cs typeface="Open Sauce"/>
                <a:sym typeface="Open Sauce"/>
              </a:rPr>
              <a:t> 2. Pre-trained Model: The YOLOv8 small pre-trained model was chosen to accelerate training and improve model accuracy</a:t>
            </a:r>
          </a:p>
          <a:p>
            <a:pPr algn="l">
              <a:lnSpc>
                <a:spcPts val="3471"/>
              </a:lnSpc>
            </a:pPr>
            <a:r>
              <a:rPr lang="en-US" sz="2314">
                <a:solidFill>
                  <a:srgbClr val="343432"/>
                </a:solidFill>
                <a:latin typeface="Open Sauce"/>
                <a:ea typeface="Open Sauce"/>
                <a:cs typeface="Open Sauce"/>
                <a:sym typeface="Open Sauce"/>
              </a:rPr>
              <a:t> 3. Dataset Configuration: Our data was organized into training, validation, and test sets. Each set was used for specific phases of training to ensure unbiased performance assessment.</a:t>
            </a:r>
          </a:p>
          <a:p>
            <a:pPr algn="l">
              <a:lnSpc>
                <a:spcPts val="3471"/>
              </a:lnSpc>
            </a:pPr>
            <a:r>
              <a:rPr lang="en-US" sz="2314">
                <a:solidFill>
                  <a:srgbClr val="343432"/>
                </a:solidFill>
                <a:latin typeface="Open Sauce"/>
                <a:ea typeface="Open Sauce"/>
                <a:cs typeface="Open Sauce"/>
                <a:sym typeface="Open Sauce"/>
              </a:rPr>
              <a:t> 4. Model Training: Training was conducted over 50 epochs with a batch size of 16 and an image size of 224x224. A learning rate of 0.01 was initially set, with further adjustments to prevent overfitting and ensure convergence.</a:t>
            </a:r>
          </a:p>
          <a:p>
            <a:pPr algn="l">
              <a:lnSpc>
                <a:spcPts val="3471"/>
              </a:lnSpc>
            </a:pPr>
          </a:p>
          <a:p>
            <a:pPr algn="l" marL="0" indent="0" lvl="0">
              <a:lnSpc>
                <a:spcPts val="3471"/>
              </a:lnSpc>
            </a:pPr>
          </a:p>
        </p:txBody>
      </p:sp>
      <p:grpSp>
        <p:nvGrpSpPr>
          <p:cNvPr name="Group 4" id="4"/>
          <p:cNvGrpSpPr/>
          <p:nvPr/>
        </p:nvGrpSpPr>
        <p:grpSpPr>
          <a:xfrm rot="0">
            <a:off x="-1997137" y="7075637"/>
            <a:ext cx="5578401" cy="557840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7" id="7"/>
          <p:cNvGrpSpPr/>
          <p:nvPr/>
        </p:nvGrpSpPr>
        <p:grpSpPr>
          <a:xfrm rot="0">
            <a:off x="15017929" y="-2533783"/>
            <a:ext cx="5002094" cy="500209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alpha val="32941"/>
              </a:srgbClr>
            </a:solidFill>
            <a:ln w="742950" cap="sq">
              <a:solidFill>
                <a:srgbClr val="106861">
                  <a:alpha val="32941"/>
                </a:srgbClr>
              </a:solidFill>
              <a:prstDash val="solid"/>
              <a:miter/>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0" id="10"/>
          <p:cNvSpPr/>
          <p:nvPr/>
        </p:nvSpPr>
        <p:spPr>
          <a:xfrm flipH="false" flipV="false" rot="-10800000">
            <a:off x="9028187" y="8598825"/>
            <a:ext cx="5128563" cy="381636"/>
          </a:xfrm>
          <a:custGeom>
            <a:avLst/>
            <a:gdLst/>
            <a:ahLst/>
            <a:cxnLst/>
            <a:rect r="r" b="b" t="t" l="l"/>
            <a:pathLst>
              <a:path h="381636" w="5128563">
                <a:moveTo>
                  <a:pt x="0" y="0"/>
                </a:moveTo>
                <a:lnTo>
                  <a:pt x="5128564" y="0"/>
                </a:lnTo>
                <a:lnTo>
                  <a:pt x="5128564" y="381636"/>
                </a:lnTo>
                <a:lnTo>
                  <a:pt x="0" y="381636"/>
                </a:lnTo>
                <a:lnTo>
                  <a:pt x="0" y="0"/>
                </a:lnTo>
                <a:close/>
              </a:path>
            </a:pathLst>
          </a:custGeom>
          <a:blipFill>
            <a:blip r:embed="rId2">
              <a:alphaModFix amt="72000"/>
            </a:blip>
            <a:stretch>
              <a:fillRect l="0" t="0" r="0" b="-286352"/>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77219" y="2382586"/>
            <a:ext cx="8817547" cy="795212"/>
          </a:xfrm>
          <a:prstGeom prst="rect">
            <a:avLst/>
          </a:prstGeom>
        </p:spPr>
        <p:txBody>
          <a:bodyPr anchor="t" rtlCol="false" tIns="0" lIns="0" bIns="0" rIns="0">
            <a:spAutoFit/>
          </a:bodyPr>
          <a:lstStyle/>
          <a:p>
            <a:pPr algn="l" marL="0" indent="0" lvl="0">
              <a:lnSpc>
                <a:spcPts val="6569"/>
              </a:lnSpc>
              <a:spcBef>
                <a:spcPct val="0"/>
              </a:spcBef>
            </a:pPr>
            <a:r>
              <a:rPr lang="en-US" b="true" sz="4692" spc="-93">
                <a:solidFill>
                  <a:srgbClr val="191919"/>
                </a:solidFill>
                <a:latin typeface="Open Sauce Bold"/>
                <a:ea typeface="Open Sauce Bold"/>
                <a:cs typeface="Open Sauce Bold"/>
                <a:sym typeface="Open Sauce Bold"/>
              </a:rPr>
              <a:t>Results and Evaluation</a:t>
            </a:r>
          </a:p>
        </p:txBody>
      </p:sp>
      <p:sp>
        <p:nvSpPr>
          <p:cNvPr name="TextBox 3" id="3"/>
          <p:cNvSpPr txBox="true"/>
          <p:nvPr/>
        </p:nvSpPr>
        <p:spPr>
          <a:xfrm rot="0">
            <a:off x="2321831" y="3703103"/>
            <a:ext cx="9815250" cy="2159729"/>
          </a:xfrm>
          <a:prstGeom prst="rect">
            <a:avLst/>
          </a:prstGeom>
        </p:spPr>
        <p:txBody>
          <a:bodyPr anchor="t" rtlCol="false" tIns="0" lIns="0" bIns="0" rIns="0">
            <a:spAutoFit/>
          </a:bodyPr>
          <a:lstStyle/>
          <a:p>
            <a:pPr algn="l">
              <a:lnSpc>
                <a:spcPts val="3471"/>
              </a:lnSpc>
            </a:pPr>
            <a:r>
              <a:rPr lang="en-US" sz="2314">
                <a:solidFill>
                  <a:srgbClr val="343432"/>
                </a:solidFill>
                <a:latin typeface="Open Sauce"/>
                <a:ea typeface="Open Sauce"/>
                <a:cs typeface="Open Sauce"/>
                <a:sym typeface="Open Sauce"/>
              </a:rPr>
              <a:t>The YOLOv8 model yielded promising results, accurately detecting and classifying road conditions and turns. Evaluation metrics revealed high precision and recall, indicating effective model performance.</a:t>
            </a:r>
          </a:p>
          <a:p>
            <a:pPr algn="l" marL="0" indent="0" lvl="0">
              <a:lnSpc>
                <a:spcPts val="3471"/>
              </a:lnSpc>
            </a:pPr>
          </a:p>
        </p:txBody>
      </p:sp>
      <p:grpSp>
        <p:nvGrpSpPr>
          <p:cNvPr name="Group 4" id="4"/>
          <p:cNvGrpSpPr/>
          <p:nvPr/>
        </p:nvGrpSpPr>
        <p:grpSpPr>
          <a:xfrm rot="0">
            <a:off x="-1997137" y="7075637"/>
            <a:ext cx="5578401" cy="557840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7" id="7"/>
          <p:cNvGrpSpPr/>
          <p:nvPr/>
        </p:nvGrpSpPr>
        <p:grpSpPr>
          <a:xfrm rot="0">
            <a:off x="3684175" y="7005833"/>
            <a:ext cx="452472" cy="452472"/>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10" id="10"/>
          <p:cNvGrpSpPr/>
          <p:nvPr/>
        </p:nvGrpSpPr>
        <p:grpSpPr>
          <a:xfrm rot="0">
            <a:off x="15017929" y="-2533783"/>
            <a:ext cx="5002094" cy="5002094"/>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alpha val="32941"/>
              </a:srgbClr>
            </a:solidFill>
            <a:ln w="742950" cap="sq">
              <a:solidFill>
                <a:srgbClr val="106861">
                  <a:alpha val="32941"/>
                </a:srgbClr>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3" id="13"/>
          <p:cNvSpPr/>
          <p:nvPr/>
        </p:nvSpPr>
        <p:spPr>
          <a:xfrm flipH="false" flipV="false" rot="-10800000">
            <a:off x="9028187" y="8598825"/>
            <a:ext cx="5128563" cy="381636"/>
          </a:xfrm>
          <a:custGeom>
            <a:avLst/>
            <a:gdLst/>
            <a:ahLst/>
            <a:cxnLst/>
            <a:rect r="r" b="b" t="t" l="l"/>
            <a:pathLst>
              <a:path h="381636" w="5128563">
                <a:moveTo>
                  <a:pt x="0" y="0"/>
                </a:moveTo>
                <a:lnTo>
                  <a:pt x="5128564" y="0"/>
                </a:lnTo>
                <a:lnTo>
                  <a:pt x="5128564" y="381636"/>
                </a:lnTo>
                <a:lnTo>
                  <a:pt x="0" y="381636"/>
                </a:lnTo>
                <a:lnTo>
                  <a:pt x="0" y="0"/>
                </a:lnTo>
                <a:close/>
              </a:path>
            </a:pathLst>
          </a:custGeom>
          <a:blipFill>
            <a:blip r:embed="rId2">
              <a:alphaModFix amt="72000"/>
            </a:blip>
            <a:stretch>
              <a:fillRect l="0" t="0" r="0" b="-286352"/>
            </a:stretch>
          </a:blipFill>
        </p:spPr>
      </p:sp>
      <p:grpSp>
        <p:nvGrpSpPr>
          <p:cNvPr name="Group 14" id="14"/>
          <p:cNvGrpSpPr/>
          <p:nvPr/>
        </p:nvGrpSpPr>
        <p:grpSpPr>
          <a:xfrm rot="0">
            <a:off x="4809335" y="8388753"/>
            <a:ext cx="1183417" cy="1183417"/>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97137" y="7075637"/>
            <a:ext cx="5578401" cy="557840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5" id="5"/>
          <p:cNvGrpSpPr/>
          <p:nvPr/>
        </p:nvGrpSpPr>
        <p:grpSpPr>
          <a:xfrm rot="0">
            <a:off x="3684175" y="7005833"/>
            <a:ext cx="452472" cy="45247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8" id="8"/>
          <p:cNvGrpSpPr/>
          <p:nvPr/>
        </p:nvGrpSpPr>
        <p:grpSpPr>
          <a:xfrm rot="0">
            <a:off x="15017929" y="-2533783"/>
            <a:ext cx="5002094" cy="5002094"/>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alpha val="32941"/>
              </a:srgbClr>
            </a:solidFill>
            <a:ln w="742950" cap="sq">
              <a:solidFill>
                <a:srgbClr val="106861">
                  <a:alpha val="32941"/>
                </a:srgbClr>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1" id="11"/>
          <p:cNvSpPr/>
          <p:nvPr/>
        </p:nvSpPr>
        <p:spPr>
          <a:xfrm flipH="false" flipV="false" rot="-10800000">
            <a:off x="9028187" y="8598825"/>
            <a:ext cx="5128563" cy="381636"/>
          </a:xfrm>
          <a:custGeom>
            <a:avLst/>
            <a:gdLst/>
            <a:ahLst/>
            <a:cxnLst/>
            <a:rect r="r" b="b" t="t" l="l"/>
            <a:pathLst>
              <a:path h="381636" w="5128563">
                <a:moveTo>
                  <a:pt x="0" y="0"/>
                </a:moveTo>
                <a:lnTo>
                  <a:pt x="5128564" y="0"/>
                </a:lnTo>
                <a:lnTo>
                  <a:pt x="5128564" y="381636"/>
                </a:lnTo>
                <a:lnTo>
                  <a:pt x="0" y="381636"/>
                </a:lnTo>
                <a:lnTo>
                  <a:pt x="0" y="0"/>
                </a:lnTo>
                <a:close/>
              </a:path>
            </a:pathLst>
          </a:custGeom>
          <a:blipFill>
            <a:blip r:embed="rId2">
              <a:alphaModFix amt="72000"/>
            </a:blip>
            <a:stretch>
              <a:fillRect l="0" t="0" r="0" b="-286352"/>
            </a:stretch>
          </a:blipFill>
        </p:spPr>
      </p:sp>
      <p:grpSp>
        <p:nvGrpSpPr>
          <p:cNvPr name="Group 12" id="12"/>
          <p:cNvGrpSpPr/>
          <p:nvPr/>
        </p:nvGrpSpPr>
        <p:grpSpPr>
          <a:xfrm rot="0">
            <a:off x="4809335" y="8388753"/>
            <a:ext cx="1183417" cy="1183417"/>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5" id="15"/>
          <p:cNvSpPr/>
          <p:nvPr/>
        </p:nvSpPr>
        <p:spPr>
          <a:xfrm flipH="false" flipV="false" rot="0">
            <a:off x="3581264" y="3262129"/>
            <a:ext cx="11436664" cy="5718332"/>
          </a:xfrm>
          <a:custGeom>
            <a:avLst/>
            <a:gdLst/>
            <a:ahLst/>
            <a:cxnLst/>
            <a:rect r="r" b="b" t="t" l="l"/>
            <a:pathLst>
              <a:path h="5718332" w="11436664">
                <a:moveTo>
                  <a:pt x="0" y="0"/>
                </a:moveTo>
                <a:lnTo>
                  <a:pt x="11436665" y="0"/>
                </a:lnTo>
                <a:lnTo>
                  <a:pt x="11436665" y="5718332"/>
                </a:lnTo>
                <a:lnTo>
                  <a:pt x="0" y="5718332"/>
                </a:lnTo>
                <a:lnTo>
                  <a:pt x="0" y="0"/>
                </a:lnTo>
                <a:close/>
              </a:path>
            </a:pathLst>
          </a:custGeom>
          <a:blipFill>
            <a:blip r:embed="rId3"/>
            <a:stretch>
              <a:fillRect l="0" t="0" r="0" b="0"/>
            </a:stretch>
          </a:blipFill>
        </p:spPr>
      </p:sp>
      <p:sp>
        <p:nvSpPr>
          <p:cNvPr name="TextBox 16" id="16"/>
          <p:cNvSpPr txBox="true"/>
          <p:nvPr/>
        </p:nvSpPr>
        <p:spPr>
          <a:xfrm rot="0">
            <a:off x="1583978" y="942975"/>
            <a:ext cx="8817547" cy="1623887"/>
          </a:xfrm>
          <a:prstGeom prst="rect">
            <a:avLst/>
          </a:prstGeom>
        </p:spPr>
        <p:txBody>
          <a:bodyPr anchor="t" rtlCol="false" tIns="0" lIns="0" bIns="0" rIns="0">
            <a:spAutoFit/>
          </a:bodyPr>
          <a:lstStyle/>
          <a:p>
            <a:pPr algn="l" marL="1013098" indent="-506549" lvl="1">
              <a:lnSpc>
                <a:spcPts val="6569"/>
              </a:lnSpc>
              <a:buAutoNum type="arabicPeriod" startAt="1"/>
            </a:pPr>
            <a:r>
              <a:rPr lang="en-US" b="true" sz="4692" spc="-93">
                <a:solidFill>
                  <a:srgbClr val="191919"/>
                </a:solidFill>
                <a:latin typeface="Open Sauce Bold"/>
                <a:ea typeface="Open Sauce Bold"/>
                <a:cs typeface="Open Sauce Bold"/>
                <a:sym typeface="Open Sauce Bold"/>
              </a:rPr>
              <a:t> Model Performance</a:t>
            </a:r>
          </a:p>
          <a:p>
            <a:pPr algn="l" marL="0" indent="0" lvl="0">
              <a:lnSpc>
                <a:spcPts val="6569"/>
              </a:lnSpc>
              <a:spcBef>
                <a:spcPct val="0"/>
              </a:spcBef>
            </a:pPr>
          </a:p>
        </p:txBody>
      </p:sp>
      <p:sp>
        <p:nvSpPr>
          <p:cNvPr name="TextBox 17" id="17"/>
          <p:cNvSpPr txBox="true"/>
          <p:nvPr/>
        </p:nvSpPr>
        <p:spPr>
          <a:xfrm rot="0">
            <a:off x="2170550" y="2039011"/>
            <a:ext cx="9815250" cy="845279"/>
          </a:xfrm>
          <a:prstGeom prst="rect">
            <a:avLst/>
          </a:prstGeom>
        </p:spPr>
        <p:txBody>
          <a:bodyPr anchor="t" rtlCol="false" tIns="0" lIns="0" bIns="0" rIns="0">
            <a:spAutoFit/>
          </a:bodyPr>
          <a:lstStyle/>
          <a:p>
            <a:pPr algn="l" marL="0" indent="0" lvl="0">
              <a:lnSpc>
                <a:spcPts val="3471"/>
              </a:lnSpc>
            </a:pPr>
            <a:r>
              <a:rPr lang="en-US" sz="2314">
                <a:solidFill>
                  <a:srgbClr val="343432"/>
                </a:solidFill>
                <a:latin typeface="Open Sauce"/>
                <a:ea typeface="Open Sauce"/>
                <a:cs typeface="Open Sauce"/>
                <a:sym typeface="Open Sauce"/>
              </a:rPr>
              <a:t>This analysis covers the key training and validation metrics observed during the training of our YOLO-based object detection model.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97137" y="7075637"/>
            <a:ext cx="5578401" cy="557840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5" id="5"/>
          <p:cNvGrpSpPr/>
          <p:nvPr/>
        </p:nvGrpSpPr>
        <p:grpSpPr>
          <a:xfrm rot="0">
            <a:off x="3684175" y="7005833"/>
            <a:ext cx="452472" cy="45247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8" id="8"/>
          <p:cNvGrpSpPr/>
          <p:nvPr/>
        </p:nvGrpSpPr>
        <p:grpSpPr>
          <a:xfrm rot="0">
            <a:off x="15017929" y="-2533783"/>
            <a:ext cx="5002094" cy="5002094"/>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alpha val="32941"/>
              </a:srgbClr>
            </a:solidFill>
            <a:ln w="742950" cap="sq">
              <a:solidFill>
                <a:srgbClr val="106861">
                  <a:alpha val="32941"/>
                </a:srgbClr>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1" id="11"/>
          <p:cNvSpPr/>
          <p:nvPr/>
        </p:nvSpPr>
        <p:spPr>
          <a:xfrm flipH="false" flipV="false" rot="-10800000">
            <a:off x="9028187" y="8598825"/>
            <a:ext cx="5128563" cy="381636"/>
          </a:xfrm>
          <a:custGeom>
            <a:avLst/>
            <a:gdLst/>
            <a:ahLst/>
            <a:cxnLst/>
            <a:rect r="r" b="b" t="t" l="l"/>
            <a:pathLst>
              <a:path h="381636" w="5128563">
                <a:moveTo>
                  <a:pt x="0" y="0"/>
                </a:moveTo>
                <a:lnTo>
                  <a:pt x="5128564" y="0"/>
                </a:lnTo>
                <a:lnTo>
                  <a:pt x="5128564" y="381636"/>
                </a:lnTo>
                <a:lnTo>
                  <a:pt x="0" y="381636"/>
                </a:lnTo>
                <a:lnTo>
                  <a:pt x="0" y="0"/>
                </a:lnTo>
                <a:close/>
              </a:path>
            </a:pathLst>
          </a:custGeom>
          <a:blipFill>
            <a:blip r:embed="rId2">
              <a:alphaModFix amt="72000"/>
            </a:blip>
            <a:stretch>
              <a:fillRect l="0" t="0" r="0" b="-286352"/>
            </a:stretch>
          </a:blipFill>
        </p:spPr>
      </p:sp>
      <p:grpSp>
        <p:nvGrpSpPr>
          <p:cNvPr name="Group 12" id="12"/>
          <p:cNvGrpSpPr/>
          <p:nvPr/>
        </p:nvGrpSpPr>
        <p:grpSpPr>
          <a:xfrm rot="0">
            <a:off x="4809335" y="8388753"/>
            <a:ext cx="1183417" cy="1183417"/>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5" id="15"/>
          <p:cNvSpPr/>
          <p:nvPr/>
        </p:nvSpPr>
        <p:spPr>
          <a:xfrm flipH="false" flipV="false" rot="0">
            <a:off x="4466820" y="3440118"/>
            <a:ext cx="10220841" cy="6424720"/>
          </a:xfrm>
          <a:custGeom>
            <a:avLst/>
            <a:gdLst/>
            <a:ahLst/>
            <a:cxnLst/>
            <a:rect r="r" b="b" t="t" l="l"/>
            <a:pathLst>
              <a:path h="6424720" w="10220841">
                <a:moveTo>
                  <a:pt x="0" y="0"/>
                </a:moveTo>
                <a:lnTo>
                  <a:pt x="10220841" y="0"/>
                </a:lnTo>
                <a:lnTo>
                  <a:pt x="10220841" y="6424720"/>
                </a:lnTo>
                <a:lnTo>
                  <a:pt x="0" y="6424720"/>
                </a:lnTo>
                <a:lnTo>
                  <a:pt x="0" y="0"/>
                </a:lnTo>
                <a:close/>
              </a:path>
            </a:pathLst>
          </a:custGeom>
          <a:blipFill>
            <a:blip r:embed="rId3"/>
            <a:stretch>
              <a:fillRect l="-323" t="-19941" r="-323" b="0"/>
            </a:stretch>
          </a:blipFill>
        </p:spPr>
      </p:sp>
      <p:sp>
        <p:nvSpPr>
          <p:cNvPr name="TextBox 16" id="16"/>
          <p:cNvSpPr txBox="true"/>
          <p:nvPr/>
        </p:nvSpPr>
        <p:spPr>
          <a:xfrm rot="0">
            <a:off x="1777219" y="942975"/>
            <a:ext cx="8817547" cy="795212"/>
          </a:xfrm>
          <a:prstGeom prst="rect">
            <a:avLst/>
          </a:prstGeom>
        </p:spPr>
        <p:txBody>
          <a:bodyPr anchor="t" rtlCol="false" tIns="0" lIns="0" bIns="0" rIns="0">
            <a:spAutoFit/>
          </a:bodyPr>
          <a:lstStyle/>
          <a:p>
            <a:pPr algn="l" marL="0" indent="0" lvl="0">
              <a:lnSpc>
                <a:spcPts val="6569"/>
              </a:lnSpc>
              <a:spcBef>
                <a:spcPct val="0"/>
              </a:spcBef>
            </a:pPr>
            <a:r>
              <a:rPr lang="en-US" b="true" sz="4692" spc="-93">
                <a:solidFill>
                  <a:srgbClr val="191919"/>
                </a:solidFill>
                <a:latin typeface="Open Sauce Bold"/>
                <a:ea typeface="Open Sauce Bold"/>
                <a:cs typeface="Open Sauce Bold"/>
                <a:sym typeface="Open Sauce Bold"/>
              </a:rPr>
              <a:t>2. Confusion Matrix</a:t>
            </a:r>
          </a:p>
        </p:txBody>
      </p:sp>
      <p:sp>
        <p:nvSpPr>
          <p:cNvPr name="TextBox 17" id="17"/>
          <p:cNvSpPr txBox="true"/>
          <p:nvPr/>
        </p:nvSpPr>
        <p:spPr>
          <a:xfrm rot="0">
            <a:off x="2170550" y="2039011"/>
            <a:ext cx="9815250" cy="2159729"/>
          </a:xfrm>
          <a:prstGeom prst="rect">
            <a:avLst/>
          </a:prstGeom>
        </p:spPr>
        <p:txBody>
          <a:bodyPr anchor="t" rtlCol="false" tIns="0" lIns="0" bIns="0" rIns="0">
            <a:spAutoFit/>
          </a:bodyPr>
          <a:lstStyle/>
          <a:p>
            <a:pPr algn="l">
              <a:lnSpc>
                <a:spcPts val="3471"/>
              </a:lnSpc>
            </a:pPr>
            <a:r>
              <a:rPr lang="en-US" sz="2314">
                <a:solidFill>
                  <a:srgbClr val="343432"/>
                </a:solidFill>
                <a:latin typeface="Open Sauce"/>
                <a:ea typeface="Open Sauce"/>
                <a:cs typeface="Open Sauce"/>
                <a:sym typeface="Open Sauce"/>
              </a:rPr>
              <a:t>The confusion matrix illustrates the model's performance in classifying different road conditions. The matrix includes five classes: Landslides, Left-Turn, Other, Right-Turn, Straight-Road, and Background.</a:t>
            </a:r>
          </a:p>
          <a:p>
            <a:pPr algn="l" marL="0" indent="0" lvl="0">
              <a:lnSpc>
                <a:spcPts val="3471"/>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97137" y="7075637"/>
            <a:ext cx="5578401" cy="557840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106861"/>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5" id="5"/>
          <p:cNvGrpSpPr/>
          <p:nvPr/>
        </p:nvGrpSpPr>
        <p:grpSpPr>
          <a:xfrm rot="0">
            <a:off x="3684175" y="7005833"/>
            <a:ext cx="452472" cy="45247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8" id="8"/>
          <p:cNvGrpSpPr/>
          <p:nvPr/>
        </p:nvGrpSpPr>
        <p:grpSpPr>
          <a:xfrm rot="0">
            <a:off x="15017929" y="-2533783"/>
            <a:ext cx="5002094" cy="5002094"/>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alpha val="32941"/>
              </a:srgbClr>
            </a:solidFill>
            <a:ln w="742950" cap="sq">
              <a:solidFill>
                <a:srgbClr val="106861">
                  <a:alpha val="32941"/>
                </a:srgbClr>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1" id="11"/>
          <p:cNvSpPr/>
          <p:nvPr/>
        </p:nvSpPr>
        <p:spPr>
          <a:xfrm flipH="false" flipV="false" rot="-10800000">
            <a:off x="9028187" y="8598825"/>
            <a:ext cx="5128563" cy="381636"/>
          </a:xfrm>
          <a:custGeom>
            <a:avLst/>
            <a:gdLst/>
            <a:ahLst/>
            <a:cxnLst/>
            <a:rect r="r" b="b" t="t" l="l"/>
            <a:pathLst>
              <a:path h="381636" w="5128563">
                <a:moveTo>
                  <a:pt x="0" y="0"/>
                </a:moveTo>
                <a:lnTo>
                  <a:pt x="5128564" y="0"/>
                </a:lnTo>
                <a:lnTo>
                  <a:pt x="5128564" y="381636"/>
                </a:lnTo>
                <a:lnTo>
                  <a:pt x="0" y="381636"/>
                </a:lnTo>
                <a:lnTo>
                  <a:pt x="0" y="0"/>
                </a:lnTo>
                <a:close/>
              </a:path>
            </a:pathLst>
          </a:custGeom>
          <a:blipFill>
            <a:blip r:embed="rId2">
              <a:alphaModFix amt="72000"/>
            </a:blip>
            <a:stretch>
              <a:fillRect l="0" t="0" r="0" b="-286352"/>
            </a:stretch>
          </a:blipFill>
        </p:spPr>
      </p:sp>
      <p:grpSp>
        <p:nvGrpSpPr>
          <p:cNvPr name="Group 12" id="12"/>
          <p:cNvGrpSpPr/>
          <p:nvPr/>
        </p:nvGrpSpPr>
        <p:grpSpPr>
          <a:xfrm rot="0">
            <a:off x="4809335" y="8388753"/>
            <a:ext cx="1183417" cy="1183417"/>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06861"/>
            </a:solidFill>
            <a:ln w="742950" cap="sq">
              <a:solidFill>
                <a:srgbClr val="106861"/>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sp>
        <p:nvSpPr>
          <p:cNvPr name="Freeform 15" id="15"/>
          <p:cNvSpPr/>
          <p:nvPr/>
        </p:nvSpPr>
        <p:spPr>
          <a:xfrm flipH="false" flipV="false" rot="0">
            <a:off x="3684175" y="3676195"/>
            <a:ext cx="11301259" cy="6286941"/>
          </a:xfrm>
          <a:custGeom>
            <a:avLst/>
            <a:gdLst/>
            <a:ahLst/>
            <a:cxnLst/>
            <a:rect r="r" b="b" t="t" l="l"/>
            <a:pathLst>
              <a:path h="6286941" w="11301259">
                <a:moveTo>
                  <a:pt x="0" y="0"/>
                </a:moveTo>
                <a:lnTo>
                  <a:pt x="11301259" y="0"/>
                </a:lnTo>
                <a:lnTo>
                  <a:pt x="11301259" y="6286941"/>
                </a:lnTo>
                <a:lnTo>
                  <a:pt x="0" y="6286941"/>
                </a:lnTo>
                <a:lnTo>
                  <a:pt x="0" y="0"/>
                </a:lnTo>
                <a:close/>
              </a:path>
            </a:pathLst>
          </a:custGeom>
          <a:blipFill>
            <a:blip r:embed="rId3"/>
            <a:stretch>
              <a:fillRect l="0" t="-46375" r="0" b="-33381"/>
            </a:stretch>
          </a:blipFill>
        </p:spPr>
      </p:sp>
      <p:sp>
        <p:nvSpPr>
          <p:cNvPr name="TextBox 16" id="16"/>
          <p:cNvSpPr txBox="true"/>
          <p:nvPr/>
        </p:nvSpPr>
        <p:spPr>
          <a:xfrm rot="0">
            <a:off x="1837732" y="1613505"/>
            <a:ext cx="8817547" cy="795212"/>
          </a:xfrm>
          <a:prstGeom prst="rect">
            <a:avLst/>
          </a:prstGeom>
        </p:spPr>
        <p:txBody>
          <a:bodyPr anchor="t" rtlCol="false" tIns="0" lIns="0" bIns="0" rIns="0">
            <a:spAutoFit/>
          </a:bodyPr>
          <a:lstStyle/>
          <a:p>
            <a:pPr algn="l" marL="0" indent="0" lvl="0">
              <a:lnSpc>
                <a:spcPts val="6569"/>
              </a:lnSpc>
              <a:spcBef>
                <a:spcPct val="0"/>
              </a:spcBef>
            </a:pPr>
            <a:r>
              <a:rPr lang="en-US" b="true" sz="4692" spc="-93">
                <a:solidFill>
                  <a:srgbClr val="191919"/>
                </a:solidFill>
                <a:latin typeface="Open Sauce Bold"/>
                <a:ea typeface="Open Sauce Bold"/>
                <a:cs typeface="Open Sauce Bold"/>
                <a:sym typeface="Open Sauce Bold"/>
              </a:rPr>
              <a:t>3. Example Visualizations</a:t>
            </a:r>
          </a:p>
        </p:txBody>
      </p:sp>
      <p:sp>
        <p:nvSpPr>
          <p:cNvPr name="TextBox 17" id="17"/>
          <p:cNvSpPr txBox="true"/>
          <p:nvPr/>
        </p:nvSpPr>
        <p:spPr>
          <a:xfrm rot="0">
            <a:off x="2594137" y="2592790"/>
            <a:ext cx="9815250" cy="845279"/>
          </a:xfrm>
          <a:prstGeom prst="rect">
            <a:avLst/>
          </a:prstGeom>
        </p:spPr>
        <p:txBody>
          <a:bodyPr anchor="t" rtlCol="false" tIns="0" lIns="0" bIns="0" rIns="0">
            <a:spAutoFit/>
          </a:bodyPr>
          <a:lstStyle/>
          <a:p>
            <a:pPr algn="l" marL="0" indent="0" lvl="0">
              <a:lnSpc>
                <a:spcPts val="3471"/>
              </a:lnSpc>
            </a:pPr>
            <a:r>
              <a:rPr lang="en-US" sz="2314">
                <a:solidFill>
                  <a:srgbClr val="343432"/>
                </a:solidFill>
                <a:latin typeface="Open Sauce"/>
                <a:ea typeface="Open Sauce"/>
                <a:cs typeface="Open Sauce"/>
                <a:sym typeface="Open Sauce"/>
              </a:rPr>
              <a:t>To assess model performance visually, we ran the trained model on test images.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994300" y="3675559"/>
            <a:ext cx="3293700" cy="6611441"/>
          </a:xfrm>
          <a:custGeom>
            <a:avLst/>
            <a:gdLst/>
            <a:ahLst/>
            <a:cxnLst/>
            <a:rect r="r" b="b" t="t" l="l"/>
            <a:pathLst>
              <a:path h="6611441" w="3293700">
                <a:moveTo>
                  <a:pt x="0" y="0"/>
                </a:moveTo>
                <a:lnTo>
                  <a:pt x="3293700" y="0"/>
                </a:lnTo>
                <a:lnTo>
                  <a:pt x="3293700" y="6611441"/>
                </a:lnTo>
                <a:lnTo>
                  <a:pt x="0" y="661144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grpSp>
        <p:nvGrpSpPr>
          <p:cNvPr name="Group 4" id="4"/>
          <p:cNvGrpSpPr/>
          <p:nvPr/>
        </p:nvGrpSpPr>
        <p:grpSpPr>
          <a:xfrm rot="0">
            <a:off x="-2364371" y="-2474096"/>
            <a:ext cx="5578401" cy="5578401"/>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AEEA00"/>
              </a:solidFill>
              <a:prstDash val="solid"/>
              <a:miter/>
            </a:ln>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7" id="7"/>
          <p:cNvGrpSpPr/>
          <p:nvPr/>
        </p:nvGrpSpPr>
        <p:grpSpPr>
          <a:xfrm rot="0">
            <a:off x="1256350" y="3876969"/>
            <a:ext cx="1010697" cy="101069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AEEA00"/>
              </a:solidFill>
              <a:prstDash val="solid"/>
              <a:miter/>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marL="0" indent="0" lvl="0">
                <a:lnSpc>
                  <a:spcPts val="2756"/>
                </a:lnSpc>
                <a:spcBef>
                  <a:spcPct val="0"/>
                </a:spcBef>
              </a:pPr>
            </a:p>
          </p:txBody>
        </p:sp>
      </p:grpSp>
      <p:grpSp>
        <p:nvGrpSpPr>
          <p:cNvPr name="Group 10" id="10"/>
          <p:cNvGrpSpPr/>
          <p:nvPr/>
        </p:nvGrpSpPr>
        <p:grpSpPr>
          <a:xfrm rot="0">
            <a:off x="4856034" y="3348832"/>
            <a:ext cx="8575931" cy="3086100"/>
            <a:chOff x="0" y="0"/>
            <a:chExt cx="2258681" cy="812800"/>
          </a:xfrm>
        </p:grpSpPr>
        <p:sp>
          <p:nvSpPr>
            <p:cNvPr name="Freeform 11" id="11"/>
            <p:cNvSpPr/>
            <p:nvPr/>
          </p:nvSpPr>
          <p:spPr>
            <a:xfrm flipH="false" flipV="false" rot="0">
              <a:off x="0" y="0"/>
              <a:ext cx="2258682" cy="812800"/>
            </a:xfrm>
            <a:custGeom>
              <a:avLst/>
              <a:gdLst/>
              <a:ahLst/>
              <a:cxnLst/>
              <a:rect r="r" b="b" t="t" l="l"/>
              <a:pathLst>
                <a:path h="812800" w="2258682">
                  <a:moveTo>
                    <a:pt x="37013" y="0"/>
                  </a:moveTo>
                  <a:lnTo>
                    <a:pt x="2221669" y="0"/>
                  </a:lnTo>
                  <a:cubicBezTo>
                    <a:pt x="2231485" y="0"/>
                    <a:pt x="2240899" y="3900"/>
                    <a:pt x="2247841" y="10841"/>
                  </a:cubicBezTo>
                  <a:cubicBezTo>
                    <a:pt x="2254782" y="17782"/>
                    <a:pt x="2258682" y="27196"/>
                    <a:pt x="2258682" y="37013"/>
                  </a:cubicBezTo>
                  <a:lnTo>
                    <a:pt x="2258682" y="775787"/>
                  </a:lnTo>
                  <a:cubicBezTo>
                    <a:pt x="2258682" y="796229"/>
                    <a:pt x="2242110" y="812800"/>
                    <a:pt x="2221669" y="812800"/>
                  </a:cubicBezTo>
                  <a:lnTo>
                    <a:pt x="37013" y="812800"/>
                  </a:lnTo>
                  <a:cubicBezTo>
                    <a:pt x="27196" y="812800"/>
                    <a:pt x="17782" y="808900"/>
                    <a:pt x="10841" y="801959"/>
                  </a:cubicBezTo>
                  <a:cubicBezTo>
                    <a:pt x="3900" y="795018"/>
                    <a:pt x="0" y="785604"/>
                    <a:pt x="0" y="775787"/>
                  </a:cubicBezTo>
                  <a:lnTo>
                    <a:pt x="0" y="37013"/>
                  </a:lnTo>
                  <a:cubicBezTo>
                    <a:pt x="0" y="27196"/>
                    <a:pt x="3900" y="17782"/>
                    <a:pt x="10841" y="10841"/>
                  </a:cubicBezTo>
                  <a:cubicBezTo>
                    <a:pt x="17782" y="3900"/>
                    <a:pt x="27196" y="0"/>
                    <a:pt x="37013" y="0"/>
                  </a:cubicBezTo>
                  <a:close/>
                </a:path>
              </a:pathLst>
            </a:custGeom>
            <a:solidFill>
              <a:srgbClr val="106861"/>
            </a:solidFill>
            <a:ln w="66675" cap="rnd">
              <a:solidFill>
                <a:srgbClr val="FFFFFF"/>
              </a:solidFill>
              <a:prstDash val="solid"/>
              <a:round/>
            </a:ln>
          </p:spPr>
        </p:sp>
        <p:sp>
          <p:nvSpPr>
            <p:cNvPr name="TextBox 12" id="12"/>
            <p:cNvSpPr txBox="true"/>
            <p:nvPr/>
          </p:nvSpPr>
          <p:spPr>
            <a:xfrm>
              <a:off x="0" y="-28575"/>
              <a:ext cx="2258681" cy="841375"/>
            </a:xfrm>
            <a:prstGeom prst="rect">
              <a:avLst/>
            </a:prstGeom>
          </p:spPr>
          <p:txBody>
            <a:bodyPr anchor="ctr" rtlCol="false" tIns="50800" lIns="50800" bIns="50800" rIns="50800"/>
            <a:lstStyle/>
            <a:p>
              <a:pPr algn="ctr" marL="0" indent="0" lvl="0">
                <a:lnSpc>
                  <a:spcPts val="2484"/>
                </a:lnSpc>
                <a:spcBef>
                  <a:spcPct val="0"/>
                </a:spcBef>
              </a:pPr>
            </a:p>
          </p:txBody>
        </p:sp>
      </p:grpSp>
      <p:sp>
        <p:nvSpPr>
          <p:cNvPr name="TextBox 13" id="13"/>
          <p:cNvSpPr txBox="true"/>
          <p:nvPr/>
        </p:nvSpPr>
        <p:spPr>
          <a:xfrm rot="0">
            <a:off x="4856034" y="3907959"/>
            <a:ext cx="8783781" cy="1778440"/>
          </a:xfrm>
          <a:prstGeom prst="rect">
            <a:avLst/>
          </a:prstGeom>
        </p:spPr>
        <p:txBody>
          <a:bodyPr anchor="t" rtlCol="false" tIns="0" lIns="0" bIns="0" rIns="0">
            <a:spAutoFit/>
          </a:bodyPr>
          <a:lstStyle/>
          <a:p>
            <a:pPr algn="ctr">
              <a:lnSpc>
                <a:spcPts val="14540"/>
              </a:lnSpc>
              <a:spcBef>
                <a:spcPct val="0"/>
              </a:spcBef>
            </a:pPr>
            <a:r>
              <a:rPr lang="en-US" b="true" sz="10536">
                <a:solidFill>
                  <a:srgbClr val="FFFFFF"/>
                </a:solidFill>
                <a:latin typeface="Open Sauce Bold"/>
                <a:ea typeface="Open Sauce Bold"/>
                <a:cs typeface="Open Sauce Bold"/>
                <a:sym typeface="Open Sauce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DAGWGcjfztY</dc:identifier>
  <dcterms:modified xsi:type="dcterms:W3CDTF">2011-08-01T06:04:30Z</dcterms:modified>
  <cp:revision>1</cp:revision>
  <dc:title>Object Detection Module Project</dc:title>
</cp:coreProperties>
</file>

<file path=docProps/thumbnail.jpeg>
</file>